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1" r:id="rId2"/>
    <p:sldId id="272" r:id="rId3"/>
    <p:sldId id="273" r:id="rId4"/>
    <p:sldId id="274" r:id="rId5"/>
    <p:sldId id="276" r:id="rId6"/>
    <p:sldId id="261" r:id="rId7"/>
    <p:sldId id="269" r:id="rId8"/>
    <p:sldId id="270" r:id="rId9"/>
    <p:sldId id="264" r:id="rId10"/>
    <p:sldId id="265" r:id="rId11"/>
    <p:sldId id="266" r:id="rId12"/>
    <p:sldId id="267" r:id="rId13"/>
    <p:sldId id="268" r:id="rId14"/>
  </p:sldIdLst>
  <p:sldSz cx="14630400" cy="8229600"/>
  <p:notesSz cx="6735763" cy="9866313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Alexandria" panose="020B0604020202020204" charset="-78"/>
      <p:regular r:id="rId21"/>
    </p:embeddedFont>
    <p:embeddedFont>
      <p:font typeface="Nobile" panose="020B0604020202020204" charset="0"/>
      <p:regular r:id="rId22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3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AE7C7-92E8-4FA8-933D-86B3223DC01B}" type="datetime1">
              <a:rPr lang="uk-UA" smtClean="0"/>
              <a:t>12.05.2026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22368-34F4-446E-9456-1A0DD9763A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816717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07865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50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36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690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62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93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10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57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png"/><Relationship Id="rId4" Type="http://schemas.openxmlformats.org/officeDocument/2006/relationships/hyperlink" Target="mailto:fin@zt-rada.gov.u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420939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259087"/>
            <a:ext cx="13042821" cy="16845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ЗВІТ про виконання бюджету ЖИТОМИРСЬКОЇ МІСЬКОЇ ТЕРИТОРІАЛЬНОЇ ГРОМАДИ за </a:t>
            </a:r>
            <a:r>
              <a:rPr lang="uk-UA" sz="40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І кв. </a:t>
            </a:r>
            <a:r>
              <a:rPr lang="en-US" sz="40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202</a:t>
            </a:r>
            <a:r>
              <a:rPr lang="uk-UA" sz="40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</a:t>
            </a:r>
            <a:r>
              <a:rPr lang="en-US" sz="40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р</a:t>
            </a:r>
            <a:r>
              <a:rPr lang="uk-UA" sz="40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оку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774634"/>
            <a:ext cx="13042821" cy="177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574945"/>
            <a:ext cx="13042821" cy="1063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Видатки на подолання наслідків збройної агресії російської федерації у </a:t>
            </a:r>
            <a:r>
              <a:rPr lang="uk-UA" sz="33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І кварталі </a:t>
            </a:r>
            <a:r>
              <a:rPr lang="en-US" sz="33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202</a:t>
            </a:r>
            <a:r>
              <a:rPr lang="uk-UA" sz="33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</a:t>
            </a:r>
            <a:r>
              <a:rPr lang="en-US" sz="33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ро</a:t>
            </a:r>
            <a:r>
              <a:rPr lang="uk-UA" sz="33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ку</a:t>
            </a:r>
            <a:endParaRPr lang="en-US" sz="3300" dirty="0"/>
          </a:p>
        </p:txBody>
      </p:sp>
      <p:sp>
        <p:nvSpPr>
          <p:cNvPr id="3" name="Text 1"/>
          <p:cNvSpPr/>
          <p:nvPr/>
        </p:nvSpPr>
        <p:spPr>
          <a:xfrm>
            <a:off x="793790" y="1853564"/>
            <a:ext cx="1304282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850"/>
              </a:lnSpc>
              <a:buNone/>
            </a:pPr>
            <a:r>
              <a:rPr lang="en-US" b="1" i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млн грн</a:t>
            </a:r>
            <a:endParaRPr lang="en-US" dirty="0"/>
          </a:p>
        </p:txBody>
      </p:sp>
      <p:sp>
        <p:nvSpPr>
          <p:cNvPr id="4" name="Shape 2"/>
          <p:cNvSpPr/>
          <p:nvPr/>
        </p:nvSpPr>
        <p:spPr>
          <a:xfrm>
            <a:off x="803729" y="2463761"/>
            <a:ext cx="13042821" cy="4033088"/>
          </a:xfrm>
          <a:prstGeom prst="roundRect">
            <a:avLst>
              <a:gd name="adj" fmla="val 1428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10340" y="2471381"/>
            <a:ext cx="13026271" cy="406241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972860" y="2555438"/>
            <a:ext cx="399776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400" b="1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Напрямок</a:t>
            </a:r>
            <a:endParaRPr lang="en-US" sz="2400" dirty="0">
              <a:latin typeface="Alexandria" panose="020B0604020202020204" charset="-78"/>
              <a:cs typeface="Alexandria" panose="020B0604020202020204" charset="-78"/>
            </a:endParaRPr>
          </a:p>
        </p:txBody>
      </p:sp>
      <p:sp>
        <p:nvSpPr>
          <p:cNvPr id="8" name="Text 6"/>
          <p:cNvSpPr/>
          <p:nvPr/>
        </p:nvSpPr>
        <p:spPr>
          <a:xfrm>
            <a:off x="9659898" y="2595194"/>
            <a:ext cx="399776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2400" b="1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Видатки</a:t>
            </a:r>
            <a:endParaRPr lang="en-US" sz="2400" dirty="0">
              <a:latin typeface="Alexandria" panose="020B0604020202020204" charset="-78"/>
              <a:cs typeface="Alexandria" panose="020B0604020202020204" charset="-78"/>
            </a:endParaRPr>
          </a:p>
        </p:txBody>
      </p:sp>
      <p:sp>
        <p:nvSpPr>
          <p:cNvPr id="9" name="Shape 7"/>
          <p:cNvSpPr/>
          <p:nvPr/>
        </p:nvSpPr>
        <p:spPr>
          <a:xfrm>
            <a:off x="801410" y="2877622"/>
            <a:ext cx="13026271" cy="112061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972858" y="2961680"/>
            <a:ext cx="6064045" cy="952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Субвенція, придбання майна на потреби військових формувань та сил безпеки, соціальний захист військовослужбовців та членів їх сімей</a:t>
            </a:r>
            <a:endParaRPr lang="en-US" sz="2000" dirty="0">
              <a:latin typeface="Alexandria" panose="020B0604020202020204" charset="-78"/>
              <a:cs typeface="Alexandria" panose="020B0604020202020204" charset="-78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9659898" y="3309550"/>
            <a:ext cx="399776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uk-UA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54</a:t>
            </a:r>
            <a:r>
              <a:rPr lang="en-US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,</a:t>
            </a:r>
            <a:r>
              <a:rPr lang="uk-UA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3</a:t>
            </a:r>
            <a:endParaRPr lang="en-US" sz="2400" dirty="0"/>
          </a:p>
        </p:txBody>
      </p:sp>
      <p:sp>
        <p:nvSpPr>
          <p:cNvPr id="13" name="Shape 11"/>
          <p:cNvSpPr/>
          <p:nvPr/>
        </p:nvSpPr>
        <p:spPr>
          <a:xfrm>
            <a:off x="793790" y="3998238"/>
            <a:ext cx="13026271" cy="1081688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4" name="Text 12"/>
          <p:cNvSpPr/>
          <p:nvPr/>
        </p:nvSpPr>
        <p:spPr>
          <a:xfrm>
            <a:off x="972859" y="4082296"/>
            <a:ext cx="6521245" cy="9338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Нове будівництво, облаштування та поточний ремонт укриттів, захисних споруд та ін. об'єктів </a:t>
            </a:r>
            <a:r>
              <a:rPr lang="en-US" sz="2000" dirty="0" smtClean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будівництва</a:t>
            </a:r>
            <a:r>
              <a:rPr lang="uk-UA" sz="2000" dirty="0" smtClean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, в т.ч. для проживання ВП (евакуйованих) осіб</a:t>
            </a:r>
            <a:endParaRPr lang="en-US" sz="2000" dirty="0">
              <a:latin typeface="Alexandria" panose="020B0604020202020204" charset="-78"/>
              <a:cs typeface="Alexandria" panose="020B0604020202020204" charset="-78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9659898" y="4320832"/>
            <a:ext cx="399776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uk-UA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4</a:t>
            </a:r>
            <a:r>
              <a:rPr lang="en-US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,</a:t>
            </a:r>
            <a:r>
              <a:rPr lang="uk-UA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2</a:t>
            </a:r>
            <a:endParaRPr lang="en-US" sz="2400" dirty="0"/>
          </a:p>
        </p:txBody>
      </p:sp>
      <p:sp>
        <p:nvSpPr>
          <p:cNvPr id="17" name="Shape 15"/>
          <p:cNvSpPr/>
          <p:nvPr/>
        </p:nvSpPr>
        <p:spPr>
          <a:xfrm>
            <a:off x="801410" y="5139143"/>
            <a:ext cx="13026271" cy="64436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uk-UA" dirty="0"/>
          </a:p>
        </p:txBody>
      </p:sp>
      <p:sp>
        <p:nvSpPr>
          <p:cNvPr id="18" name="Text 16"/>
          <p:cNvSpPr/>
          <p:nvPr/>
        </p:nvSpPr>
        <p:spPr>
          <a:xfrm>
            <a:off x="972860" y="4964786"/>
            <a:ext cx="4632810" cy="581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9659898" y="5312655"/>
            <a:ext cx="399776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uk-UA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10</a:t>
            </a:r>
            <a:r>
              <a:rPr lang="en-US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,</a:t>
            </a:r>
            <a:r>
              <a:rPr lang="uk-UA" sz="2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3</a:t>
            </a:r>
            <a:endParaRPr lang="en-US" sz="2400" dirty="0"/>
          </a:p>
        </p:txBody>
      </p:sp>
      <p:sp>
        <p:nvSpPr>
          <p:cNvPr id="30" name="Text 28"/>
          <p:cNvSpPr/>
          <p:nvPr/>
        </p:nvSpPr>
        <p:spPr>
          <a:xfrm>
            <a:off x="1019059" y="6135703"/>
            <a:ext cx="399776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400" b="1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ВСЬОГО</a:t>
            </a:r>
            <a:endParaRPr lang="en-US" sz="2400" dirty="0">
              <a:latin typeface="Alexandria" panose="020B0604020202020204" charset="-78"/>
              <a:cs typeface="Alexandria" panose="020B0604020202020204" charset="-78"/>
            </a:endParaRPr>
          </a:p>
        </p:txBody>
      </p:sp>
      <p:sp>
        <p:nvSpPr>
          <p:cNvPr id="32" name="Text 30"/>
          <p:cNvSpPr/>
          <p:nvPr/>
        </p:nvSpPr>
        <p:spPr>
          <a:xfrm>
            <a:off x="9659898" y="6139455"/>
            <a:ext cx="399776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2400" b="1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6</a:t>
            </a:r>
            <a:r>
              <a:rPr lang="uk-UA" sz="2400" b="1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8</a:t>
            </a:r>
            <a:r>
              <a:rPr lang="en-US" sz="2400" b="1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,</a:t>
            </a:r>
            <a:r>
              <a:rPr lang="uk-UA" sz="2400" b="1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8</a:t>
            </a:r>
            <a:endParaRPr lang="en-US" sz="2400" dirty="0"/>
          </a:p>
        </p:txBody>
      </p:sp>
      <p:sp>
        <p:nvSpPr>
          <p:cNvPr id="34" name="Text 12"/>
          <p:cNvSpPr/>
          <p:nvPr/>
        </p:nvSpPr>
        <p:spPr>
          <a:xfrm>
            <a:off x="807211" y="5288244"/>
            <a:ext cx="6577563" cy="4096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uk-UA" sz="2000" dirty="0" smtClean="0">
                <a:latin typeface="Alexandria" panose="020B0604020202020204" charset="-78"/>
                <a:cs typeface="Alexandria" panose="020B0604020202020204" charset="-78"/>
              </a:rPr>
              <a:t>  Інші видатки на подолання наслідків збройної агресії  </a:t>
            </a:r>
            <a:endParaRPr lang="en-US" sz="2000" dirty="0">
              <a:latin typeface="Alexandria" panose="020B0604020202020204" charset="-78"/>
              <a:cs typeface="Alexandria" panose="020B0604020202020204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53631"/>
            <a:ext cx="13042821" cy="50850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Упродовж </a:t>
            </a:r>
            <a:r>
              <a:rPr lang="uk-UA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І кварталу </a:t>
            </a:r>
            <a:r>
              <a:rPr lang="en-US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202</a:t>
            </a:r>
            <a:r>
              <a:rPr lang="uk-UA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</a:t>
            </a:r>
            <a:r>
              <a:rPr lang="en-US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року </a:t>
            </a:r>
            <a:r>
              <a:rPr lang="uk-UA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органами Казначейства</a:t>
            </a:r>
            <a:r>
              <a:rPr lang="en-US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забезпечено</a:t>
            </a:r>
            <a:r>
              <a:rPr lang="uk-UA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uk-UA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безперервне, контрольоване та прозоре обслуговування доходів і видатків бюджету громади, що дало змогу своєчасно виконувати бюджетні зобов’язання та забезпечити стабільне функціонування бюджетної сфери громади</a:t>
            </a:r>
            <a:endParaRPr lang="en-US" sz="44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92521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u="sng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ВДЯЧНІСТЬ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710855"/>
            <a:ext cx="13042821" cy="17716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34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усім суб'єктам господарювання за уміння поєднувати розвиток підприємства і власного бізнесу, та за підтримку економіки держави, які виконують свій податковий обов'язок та продовжують у цих складних умовах наповнювати бюджет громади</a:t>
            </a:r>
            <a:endParaRPr lang="en-US" sz="3400" dirty="0">
              <a:latin typeface="Alexandria" panose="020B0604020202020204" charset="-78"/>
              <a:cs typeface="Alexandria" panose="020B0604020202020204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27867"/>
            <a:ext cx="7556421" cy="261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40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ДЕПАРТАМЕНТ БЮДЖЕТУ ТА ФІНАНСІВ ЖИТОМИРСЬКОЇ МІСЬКОЇ РАДИ</a:t>
            </a:r>
            <a:endParaRPr lang="en-US" sz="1400" dirty="0"/>
          </a:p>
        </p:txBody>
      </p:sp>
      <p:sp>
        <p:nvSpPr>
          <p:cNvPr id="4" name="Text 1"/>
          <p:cNvSpPr/>
          <p:nvPr/>
        </p:nvSpPr>
        <p:spPr>
          <a:xfrm>
            <a:off x="6280190" y="1452324"/>
            <a:ext cx="7556421" cy="261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Телефон: +38 0412 </a:t>
            </a:r>
            <a:r>
              <a:rPr lang="en-US" sz="1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48-12-2</a:t>
            </a:r>
            <a:r>
              <a:rPr lang="uk-UA" sz="14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6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280190" y="1876782"/>
            <a:ext cx="7556421" cy="261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E-mail: </a:t>
            </a:r>
            <a:r>
              <a:rPr lang="en-US" sz="1400" u="sng" dirty="0">
                <a:solidFill>
                  <a:srgbClr val="1B54DA"/>
                </a:solidFill>
                <a:latin typeface="Nobile" pitchFamily="34" charset="0"/>
                <a:ea typeface="Nobile" pitchFamily="34" charset="-122"/>
                <a:cs typeface="Nobile" pitchFamily="34" charset="-12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fin@zt-rada.gov.ua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6280190" y="2301240"/>
            <a:ext cx="7556421" cy="261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https://zt-rada.gov.ua/?pages=1842</a:t>
            </a:r>
            <a:endParaRPr lang="en-US" sz="14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2725698"/>
            <a:ext cx="3822025" cy="382202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280190" y="6765369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ДЯКУЮ ЗА УВАГУ</a:t>
            </a:r>
            <a:endParaRPr lang="en-US" sz="3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34380"/>
            <a:ext cx="1075253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ОСНОВНІ ПРІОРИТЕТИ БЮДЖЕТУ </a:t>
            </a:r>
            <a:r>
              <a:rPr lang="en-US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202</a:t>
            </a:r>
            <a:r>
              <a:rPr lang="uk-UA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96453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DF9"/>
          </a:solidFill>
          <a:ln w="38100">
            <a:solidFill>
              <a:srgbClr val="B8C3D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530906" y="3042404"/>
            <a:ext cx="342149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6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Підтримка Збройних Сил України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530906" y="3887153"/>
            <a:ext cx="342149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Пріоритетне спрямування коштів бюджету громади на підтримку Збройних Сил України та заходів безпеки</a:t>
            </a:r>
            <a:endParaRPr lang="en-US" sz="2000" dirty="0">
              <a:latin typeface="Alexandria" panose="020B0604020202020204" charset="-78"/>
              <a:cs typeface="Alexandria" panose="020B0604020202020204" charset="-78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235893" y="296453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DF9"/>
          </a:solidFill>
          <a:ln w="38100">
            <a:solidFill>
              <a:srgbClr val="B8C3D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973008" y="3042404"/>
            <a:ext cx="342149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6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Соціальна підтримка військових</a:t>
            </a:r>
            <a:endParaRPr lang="en-US" sz="2600" dirty="0"/>
          </a:p>
        </p:txBody>
      </p:sp>
      <p:sp>
        <p:nvSpPr>
          <p:cNvPr id="8" name="Text 6"/>
          <p:cNvSpPr/>
          <p:nvPr/>
        </p:nvSpPr>
        <p:spPr>
          <a:xfrm>
            <a:off x="5973008" y="3887153"/>
            <a:ext cx="3421499" cy="2540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Забезпечення соціальної підтримки військовослужбовців, членів їх сімей, родин загиблих під час військової агресії російської федерації проти України</a:t>
            </a:r>
            <a:endParaRPr lang="en-US" sz="2000" dirty="0">
              <a:latin typeface="Alexandria" panose="020B0604020202020204" charset="-78"/>
              <a:cs typeface="Alexandria" panose="020B0604020202020204" charset="-78"/>
            </a:endParaRPr>
          </a:p>
        </p:txBody>
      </p:sp>
      <p:sp>
        <p:nvSpPr>
          <p:cNvPr id="9" name="Shape 7"/>
          <p:cNvSpPr/>
          <p:nvPr/>
        </p:nvSpPr>
        <p:spPr>
          <a:xfrm>
            <a:off x="9677995" y="296453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DF9"/>
          </a:solidFill>
          <a:ln w="38100">
            <a:solidFill>
              <a:srgbClr val="B8C3D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415111" y="3042404"/>
            <a:ext cx="342149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6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Фінансування бюджетної сфери</a:t>
            </a:r>
            <a:endParaRPr lang="en-US" sz="2600" dirty="0"/>
          </a:p>
        </p:txBody>
      </p:sp>
      <p:sp>
        <p:nvSpPr>
          <p:cNvPr id="11" name="Text 9"/>
          <p:cNvSpPr/>
          <p:nvPr/>
        </p:nvSpPr>
        <p:spPr>
          <a:xfrm>
            <a:off x="10415111" y="3887153"/>
            <a:ext cx="3421499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Забезпечення своєчасного фінансування бюджетної сфери, житлово-комунального господарства, транспортної інфраструктури</a:t>
            </a:r>
            <a:endParaRPr lang="en-US" sz="2000" dirty="0">
              <a:latin typeface="Alexandria" panose="020B0604020202020204" charset="-78"/>
              <a:cs typeface="Alexandria" panose="020B060402020202020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122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80923"/>
            <a:ext cx="5103614" cy="637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u="sng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НАДХОДЖЕННЯ</a:t>
            </a:r>
            <a:endParaRPr lang="en-US" sz="4000" b="1" u="sng" dirty="0"/>
          </a:p>
        </p:txBody>
      </p:sp>
      <p:sp>
        <p:nvSpPr>
          <p:cNvPr id="3" name="Text 1"/>
          <p:cNvSpPr/>
          <p:nvPr/>
        </p:nvSpPr>
        <p:spPr>
          <a:xfrm>
            <a:off x="932936" y="1815703"/>
            <a:ext cx="4194572" cy="67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uk-UA" sz="5300" dirty="0" smtClean="0">
                <a:solidFill>
                  <a:srgbClr val="404155"/>
                </a:solidFill>
                <a:cs typeface="Alexandria" pitchFamily="34" charset="-120"/>
              </a:rPr>
              <a:t>1 248,2</a:t>
            </a:r>
            <a:endParaRPr lang="en-US" sz="5300" dirty="0"/>
          </a:p>
        </p:txBody>
      </p:sp>
      <p:sp>
        <p:nvSpPr>
          <p:cNvPr id="4" name="Text 2"/>
          <p:cNvSpPr/>
          <p:nvPr/>
        </p:nvSpPr>
        <p:spPr>
          <a:xfrm>
            <a:off x="1615202" y="2570127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млн грн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793790" y="3158133"/>
            <a:ext cx="4194572" cy="310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ЗАГАЛЬНИЙ фонд</a:t>
            </a:r>
            <a:endParaRPr lang="en-US" sz="2400" b="1" dirty="0"/>
          </a:p>
        </p:txBody>
      </p:sp>
      <p:sp>
        <p:nvSpPr>
          <p:cNvPr id="6" name="Text 4"/>
          <p:cNvSpPr/>
          <p:nvPr/>
        </p:nvSpPr>
        <p:spPr>
          <a:xfrm>
            <a:off x="5217914" y="1090145"/>
            <a:ext cx="4194572" cy="67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uk-UA" sz="53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1 439,0</a:t>
            </a:r>
            <a:endParaRPr lang="en-US" sz="5300" dirty="0"/>
          </a:p>
        </p:txBody>
      </p:sp>
      <p:sp>
        <p:nvSpPr>
          <p:cNvPr id="7" name="Text 5"/>
          <p:cNvSpPr/>
          <p:nvPr/>
        </p:nvSpPr>
        <p:spPr>
          <a:xfrm>
            <a:off x="6039326" y="2003594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млн грн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5217914" y="2462392"/>
            <a:ext cx="4194572" cy="310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80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РАЗОМ</a:t>
            </a:r>
            <a:endParaRPr lang="en-US" sz="2800" b="1" dirty="0"/>
          </a:p>
        </p:txBody>
      </p:sp>
      <p:sp>
        <p:nvSpPr>
          <p:cNvPr id="9" name="Text 7"/>
          <p:cNvSpPr/>
          <p:nvPr/>
        </p:nvSpPr>
        <p:spPr>
          <a:xfrm>
            <a:off x="8767396" y="1815703"/>
            <a:ext cx="4194572" cy="67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uk-UA" sz="53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190,8</a:t>
            </a:r>
            <a:endParaRPr lang="en-US" sz="5300" dirty="0"/>
          </a:p>
        </p:txBody>
      </p:sp>
      <p:sp>
        <p:nvSpPr>
          <p:cNvPr id="10" name="Text 8"/>
          <p:cNvSpPr/>
          <p:nvPr/>
        </p:nvSpPr>
        <p:spPr>
          <a:xfrm>
            <a:off x="9509294" y="2540310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млн грн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8777329" y="3158133"/>
            <a:ext cx="4194572" cy="310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СПЕЦІАЛЬНИЙ фонд</a:t>
            </a:r>
            <a:endParaRPr lang="en-US" sz="2400" b="1" dirty="0"/>
          </a:p>
        </p:txBody>
      </p:sp>
      <p:sp>
        <p:nvSpPr>
          <p:cNvPr id="12" name="Text 10"/>
          <p:cNvSpPr/>
          <p:nvPr/>
        </p:nvSpPr>
        <p:spPr>
          <a:xfrm>
            <a:off x="157689" y="3777139"/>
            <a:ext cx="3088481" cy="67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uk-UA" sz="53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993,3</a:t>
            </a:r>
            <a:endParaRPr lang="en-US" sz="5300" dirty="0"/>
          </a:p>
        </p:txBody>
      </p:sp>
      <p:sp>
        <p:nvSpPr>
          <p:cNvPr id="13" name="Text 11"/>
          <p:cNvSpPr/>
          <p:nvPr/>
        </p:nvSpPr>
        <p:spPr>
          <a:xfrm>
            <a:off x="467139" y="4756190"/>
            <a:ext cx="2361583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власні доходи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3078153" y="3777139"/>
            <a:ext cx="3088600" cy="67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uk-UA" sz="53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254,9</a:t>
            </a:r>
            <a:endParaRPr lang="en-US" sz="5300" dirty="0"/>
          </a:p>
        </p:txBody>
      </p:sp>
      <p:sp>
        <p:nvSpPr>
          <p:cNvPr id="15" name="Text 13"/>
          <p:cNvSpPr/>
          <p:nvPr/>
        </p:nvSpPr>
        <p:spPr>
          <a:xfrm>
            <a:off x="3088093" y="4690586"/>
            <a:ext cx="3088600" cy="310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трансферти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7429976" y="3777139"/>
            <a:ext cx="3088481" cy="67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uk-UA" sz="53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190,8</a:t>
            </a:r>
            <a:endParaRPr lang="en-US" sz="5300" dirty="0"/>
          </a:p>
        </p:txBody>
      </p:sp>
      <p:sp>
        <p:nvSpPr>
          <p:cNvPr id="17" name="Text 15"/>
          <p:cNvSpPr/>
          <p:nvPr/>
        </p:nvSpPr>
        <p:spPr>
          <a:xfrm>
            <a:off x="7429976" y="4690586"/>
            <a:ext cx="3088481" cy="310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власні доходи</a:t>
            </a:r>
            <a:endParaRPr lang="en-US" sz="2400" dirty="0"/>
          </a:p>
        </p:txBody>
      </p:sp>
      <p:sp>
        <p:nvSpPr>
          <p:cNvPr id="20" name="Text 18"/>
          <p:cNvSpPr/>
          <p:nvPr/>
        </p:nvSpPr>
        <p:spPr>
          <a:xfrm>
            <a:off x="12284769" y="3752845"/>
            <a:ext cx="1828801" cy="638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en-US" sz="53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0.</a:t>
            </a:r>
            <a:r>
              <a:rPr lang="uk-UA" sz="53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024</a:t>
            </a:r>
            <a:endParaRPr lang="en-US" sz="5300" dirty="0"/>
          </a:p>
        </p:txBody>
      </p:sp>
      <p:sp>
        <p:nvSpPr>
          <p:cNvPr id="21" name="Text 19"/>
          <p:cNvSpPr/>
          <p:nvPr/>
        </p:nvSpPr>
        <p:spPr>
          <a:xfrm>
            <a:off x="12284769" y="4694121"/>
            <a:ext cx="1928191" cy="620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допомога міжнародних </a:t>
            </a:r>
            <a:r>
              <a:rPr lang="en-US" sz="22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організаці</a:t>
            </a:r>
            <a:r>
              <a:rPr lang="uk-UA" sz="22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й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793790" y="7211020"/>
            <a:ext cx="13042821" cy="310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виконання річного показника доходів – </a:t>
            </a:r>
            <a:r>
              <a:rPr lang="uk-UA" sz="2800" dirty="0" smtClean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26,8</a:t>
            </a:r>
            <a:r>
              <a:rPr lang="en-US" sz="2800" dirty="0" smtClean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 </a:t>
            </a:r>
            <a:r>
              <a:rPr lang="en-US" sz="28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%</a:t>
            </a:r>
            <a:endParaRPr lang="en-US" sz="2800" dirty="0">
              <a:latin typeface="Alexandria" panose="020B0604020202020204" charset="-78"/>
              <a:cs typeface="Alexandria" panose="020B060402020202020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890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49088" y="218664"/>
            <a:ext cx="14153321" cy="16212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en-US" sz="41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Виконання планових показників власних доходів загального фонду бюджету за </a:t>
            </a:r>
            <a:r>
              <a:rPr lang="uk-UA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 кв. </a:t>
            </a:r>
            <a:r>
              <a:rPr lang="en-US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202</a:t>
            </a:r>
            <a:r>
              <a:rPr lang="uk-UA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 </a:t>
            </a:r>
            <a:r>
              <a:rPr lang="en-US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 джерелах</a:t>
            </a:r>
            <a:r>
              <a:rPr lang="uk-UA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</a:p>
          <a:p>
            <a:pPr marL="0" indent="0" algn="ctr">
              <a:lnSpc>
                <a:spcPts val="5300"/>
              </a:lnSpc>
              <a:buNone/>
            </a:pPr>
            <a:r>
              <a:rPr lang="en-US" sz="4100" i="1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(млн </a:t>
            </a:r>
            <a:r>
              <a:rPr lang="en-US" sz="4100" i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грн)</a:t>
            </a:r>
            <a:endParaRPr lang="en-US" sz="4100" dirty="0"/>
          </a:p>
        </p:txBody>
      </p:sp>
      <p:graphicFrame>
        <p:nvGraphicFramePr>
          <p:cNvPr id="46" name="Таблица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447961"/>
              </p:ext>
            </p:extLst>
          </p:nvPr>
        </p:nvGraphicFramePr>
        <p:xfrm>
          <a:off x="690115" y="2855636"/>
          <a:ext cx="13270080" cy="415145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068957">
                  <a:extLst>
                    <a:ext uri="{9D8B030D-6E8A-4147-A177-3AD203B41FA5}">
                      <a16:colId xmlns:a16="http://schemas.microsoft.com/office/drawing/2014/main" val="1478007797"/>
                    </a:ext>
                  </a:extLst>
                </a:gridCol>
                <a:gridCol w="2216426">
                  <a:extLst>
                    <a:ext uri="{9D8B030D-6E8A-4147-A177-3AD203B41FA5}">
                      <a16:colId xmlns:a16="http://schemas.microsoft.com/office/drawing/2014/main" val="2308494191"/>
                    </a:ext>
                  </a:extLst>
                </a:gridCol>
                <a:gridCol w="2007704">
                  <a:extLst>
                    <a:ext uri="{9D8B030D-6E8A-4147-A177-3AD203B41FA5}">
                      <a16:colId xmlns:a16="http://schemas.microsoft.com/office/drawing/2014/main" val="2493587464"/>
                    </a:ext>
                  </a:extLst>
                </a:gridCol>
                <a:gridCol w="1958009">
                  <a:extLst>
                    <a:ext uri="{9D8B030D-6E8A-4147-A177-3AD203B41FA5}">
                      <a16:colId xmlns:a16="http://schemas.microsoft.com/office/drawing/2014/main" val="2255196305"/>
                    </a:ext>
                  </a:extLst>
                </a:gridCol>
                <a:gridCol w="2018984">
                  <a:extLst>
                    <a:ext uri="{9D8B030D-6E8A-4147-A177-3AD203B41FA5}">
                      <a16:colId xmlns:a16="http://schemas.microsoft.com/office/drawing/2014/main" val="1913566250"/>
                    </a:ext>
                  </a:extLst>
                </a:gridCol>
              </a:tblGrid>
              <a:tr h="779357"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Джерело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План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Факт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+ / -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dirty="0" smtClean="0">
                          <a:cs typeface="Alexandria" panose="020B0604020202020204" charset="-78"/>
                        </a:rPr>
                        <a:t>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498378"/>
                  </a:ext>
                </a:extLst>
              </a:tr>
              <a:tr h="519227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Податок на доходи фізичних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осіб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613,5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595,9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- 17,6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97,1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8728151"/>
                  </a:ext>
                </a:extLst>
              </a:tr>
              <a:tr h="536869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Єдиний податок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190,7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194,7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102,1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5262156"/>
                  </a:ext>
                </a:extLst>
              </a:tr>
              <a:tr h="51221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Податок на майно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68,9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76,1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110,4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402317"/>
                  </a:ext>
                </a:extLst>
              </a:tr>
              <a:tr h="51221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Акцизний податок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101,7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110,7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9,0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108,8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131705"/>
                  </a:ext>
                </a:extLst>
              </a:tr>
              <a:tr h="51221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Інші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13,6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15,9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116,9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823160"/>
                  </a:ext>
                </a:extLst>
              </a:tr>
              <a:tr h="779357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cs typeface="Alexandria" panose="020B0604020202020204" charset="-78"/>
                        </a:rPr>
                        <a:t>РАЗОМ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cs typeface="Alexandria" panose="020B0604020202020204" charset="-78"/>
                        </a:rPr>
                        <a:t>988,4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993,3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4,9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100,5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7061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26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49088" y="218664"/>
            <a:ext cx="14153321" cy="16212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300"/>
              </a:lnSpc>
              <a:buNone/>
            </a:pPr>
            <a:r>
              <a:rPr lang="en-US" sz="41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Виконання планових показників власних доходів </a:t>
            </a:r>
            <a:r>
              <a:rPr lang="uk-UA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спеціального</a:t>
            </a:r>
            <a:r>
              <a:rPr lang="en-US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41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фонду бюджету за </a:t>
            </a:r>
            <a:r>
              <a:rPr lang="uk-UA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 кв. </a:t>
            </a:r>
            <a:r>
              <a:rPr lang="en-US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202</a:t>
            </a:r>
            <a:r>
              <a:rPr lang="uk-UA" sz="41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 </a:t>
            </a:r>
          </a:p>
          <a:p>
            <a:pPr marL="0" indent="0" algn="ctr">
              <a:lnSpc>
                <a:spcPts val="5300"/>
              </a:lnSpc>
              <a:buNone/>
            </a:pPr>
            <a:r>
              <a:rPr lang="en-US" sz="4100" i="1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(млн </a:t>
            </a:r>
            <a:r>
              <a:rPr lang="en-US" sz="4100" i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грн)</a:t>
            </a:r>
            <a:endParaRPr lang="en-US" sz="4100" dirty="0"/>
          </a:p>
        </p:txBody>
      </p:sp>
      <p:graphicFrame>
        <p:nvGraphicFramePr>
          <p:cNvPr id="46" name="Таблица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339444"/>
              </p:ext>
            </p:extLst>
          </p:nvPr>
        </p:nvGraphicFramePr>
        <p:xfrm>
          <a:off x="690115" y="2587276"/>
          <a:ext cx="13270080" cy="493080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068957">
                  <a:extLst>
                    <a:ext uri="{9D8B030D-6E8A-4147-A177-3AD203B41FA5}">
                      <a16:colId xmlns:a16="http://schemas.microsoft.com/office/drawing/2014/main" val="1478007797"/>
                    </a:ext>
                  </a:extLst>
                </a:gridCol>
                <a:gridCol w="2216426">
                  <a:extLst>
                    <a:ext uri="{9D8B030D-6E8A-4147-A177-3AD203B41FA5}">
                      <a16:colId xmlns:a16="http://schemas.microsoft.com/office/drawing/2014/main" val="2308494191"/>
                    </a:ext>
                  </a:extLst>
                </a:gridCol>
                <a:gridCol w="2072963">
                  <a:extLst>
                    <a:ext uri="{9D8B030D-6E8A-4147-A177-3AD203B41FA5}">
                      <a16:colId xmlns:a16="http://schemas.microsoft.com/office/drawing/2014/main" val="2493587464"/>
                    </a:ext>
                  </a:extLst>
                </a:gridCol>
                <a:gridCol w="1892750">
                  <a:extLst>
                    <a:ext uri="{9D8B030D-6E8A-4147-A177-3AD203B41FA5}">
                      <a16:colId xmlns:a16="http://schemas.microsoft.com/office/drawing/2014/main" val="2255196305"/>
                    </a:ext>
                  </a:extLst>
                </a:gridCol>
                <a:gridCol w="2018984">
                  <a:extLst>
                    <a:ext uri="{9D8B030D-6E8A-4147-A177-3AD203B41FA5}">
                      <a16:colId xmlns:a16="http://schemas.microsoft.com/office/drawing/2014/main" val="1913566250"/>
                    </a:ext>
                  </a:extLst>
                </a:gridCol>
              </a:tblGrid>
              <a:tr h="779357"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Джерело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План 1 кв.</a:t>
                      </a:r>
                      <a:r>
                        <a:rPr lang="uk-UA" sz="2200" baseline="0" dirty="0" smtClean="0">
                          <a:cs typeface="Alexandria" panose="020B0604020202020204" charset="-78"/>
                        </a:rPr>
                        <a:t> 2026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Факт 1 кв. 2026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+ / -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dirty="0" smtClean="0">
                          <a:cs typeface="Alexandria" panose="020B0604020202020204" charset="-78"/>
                        </a:rPr>
                        <a:t>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498378"/>
                  </a:ext>
                </a:extLst>
              </a:tr>
              <a:tr h="519227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Бюджет розвитку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13,7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131,1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117,4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9,6 разів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8728151"/>
                  </a:ext>
                </a:extLst>
              </a:tr>
              <a:tr h="536869">
                <a:tc>
                  <a:txBody>
                    <a:bodyPr/>
                    <a:lstStyle/>
                    <a:p>
                      <a:pPr lvl="1"/>
                      <a:r>
                        <a:rPr lang="uk-UA" sz="2000" i="1" dirty="0" smtClean="0">
                          <a:cs typeface="Alexandria" panose="020B0604020202020204" charset="-78"/>
                        </a:rPr>
                        <a:t>продаж майна</a:t>
                      </a:r>
                      <a:endParaRPr lang="uk-UA" sz="20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3,7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3,9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0,2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105,4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5262156"/>
                  </a:ext>
                </a:extLst>
              </a:tr>
              <a:tr h="512214">
                <a:tc>
                  <a:txBody>
                    <a:bodyPr/>
                    <a:lstStyle/>
                    <a:p>
                      <a:pPr lvl="1"/>
                      <a:r>
                        <a:rPr lang="uk-UA" sz="2000" i="1" dirty="0" smtClean="0">
                          <a:cs typeface="Alexandria" panose="020B0604020202020204" charset="-78"/>
                        </a:rPr>
                        <a:t>продаж землі</a:t>
                      </a:r>
                      <a:endParaRPr lang="uk-UA" sz="20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10,0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127,2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117,2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i="1" dirty="0" smtClean="0">
                          <a:cs typeface="Alexandria" panose="020B0604020202020204" charset="-78"/>
                        </a:rPr>
                        <a:t>12,7 разів</a:t>
                      </a:r>
                      <a:endParaRPr lang="uk-UA" sz="2200" i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402317"/>
                  </a:ext>
                </a:extLst>
              </a:tr>
              <a:tr h="51221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Цільовий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фонд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0,3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130,0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131705"/>
                  </a:ext>
                </a:extLst>
              </a:tr>
              <a:tr h="51221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Фонд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природи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0,7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0,4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157,1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823160"/>
                  </a:ext>
                </a:extLst>
              </a:tr>
              <a:tr h="779357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cs typeface="Alexandria" panose="020B0604020202020204" charset="-78"/>
                        </a:rPr>
                        <a:t>РАЗОМ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cs typeface="Alexandria" panose="020B0604020202020204" charset="-78"/>
                        </a:rPr>
                        <a:t>15,4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133,5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118,1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866,9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7061716"/>
                  </a:ext>
                </a:extLst>
              </a:tr>
              <a:tr h="779357">
                <a:tc>
                  <a:txBody>
                    <a:bodyPr/>
                    <a:lstStyle/>
                    <a:p>
                      <a:pPr lvl="1"/>
                      <a:r>
                        <a:rPr lang="uk-UA" sz="2200" b="0" dirty="0" smtClean="0">
                          <a:cs typeface="Alexandria" panose="020B0604020202020204" charset="-78"/>
                        </a:rPr>
                        <a:t>Власні надходження </a:t>
                      </a:r>
                    </a:p>
                    <a:p>
                      <a:pPr lvl="1"/>
                      <a:r>
                        <a:rPr lang="uk-UA" sz="2200" b="0" dirty="0" smtClean="0">
                          <a:cs typeface="Alexandria" panose="020B0604020202020204" charset="-78"/>
                        </a:rPr>
                        <a:t>бюджетних установ</a:t>
                      </a:r>
                      <a:endParaRPr lang="uk-UA" sz="2200" b="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0" dirty="0" smtClean="0">
                          <a:cs typeface="Alexandria" panose="020B0604020202020204" charset="-78"/>
                        </a:rPr>
                        <a:t>209,8</a:t>
                      </a:r>
                    </a:p>
                    <a:p>
                      <a:pPr algn="ctr"/>
                      <a:r>
                        <a:rPr lang="uk-UA" sz="2200" b="0" dirty="0" smtClean="0">
                          <a:cs typeface="Alexandria" panose="020B0604020202020204" charset="-78"/>
                        </a:rPr>
                        <a:t>(річний план)</a:t>
                      </a:r>
                      <a:endParaRPr lang="uk-UA" sz="2200" b="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0" dirty="0" smtClean="0">
                          <a:cs typeface="Alexandria" panose="020B0604020202020204" charset="-78"/>
                        </a:rPr>
                        <a:t>57,3</a:t>
                      </a:r>
                      <a:endParaRPr lang="uk-UA" sz="2200" b="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2200" b="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2200" b="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1137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17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117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u="sng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ВИДАТКИ</a:t>
            </a:r>
            <a:endParaRPr lang="en-US" sz="4450" b="1" u="sng" dirty="0"/>
          </a:p>
        </p:txBody>
      </p:sp>
      <p:sp>
        <p:nvSpPr>
          <p:cNvPr id="3" name="Text 1"/>
          <p:cNvSpPr/>
          <p:nvPr/>
        </p:nvSpPr>
        <p:spPr>
          <a:xfrm>
            <a:off x="793730" y="1427881"/>
            <a:ext cx="304800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uk-UA" sz="585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1 128.5</a:t>
            </a:r>
            <a:endParaRPr lang="en-US" sz="5850" dirty="0"/>
          </a:p>
        </p:txBody>
      </p:sp>
      <p:sp>
        <p:nvSpPr>
          <p:cNvPr id="4" name="Text 2"/>
          <p:cNvSpPr/>
          <p:nvPr/>
        </p:nvSpPr>
        <p:spPr>
          <a:xfrm>
            <a:off x="900113" y="215485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млн </a:t>
            </a:r>
            <a:r>
              <a:rPr lang="en-US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грн</a:t>
            </a:r>
            <a:endParaRPr lang="uk-UA" sz="2200" dirty="0" smtClean="0">
              <a:solidFill>
                <a:srgbClr val="404155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  <a:p>
            <a:pPr marL="0" indent="0" algn="ctr">
              <a:lnSpc>
                <a:spcPts val="2750"/>
              </a:lnSpc>
              <a:buNone/>
            </a:pPr>
            <a:r>
              <a:rPr lang="en-US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400" b="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РАЗОМ</a:t>
            </a:r>
            <a:endParaRPr lang="en-US" sz="2400" b="1" dirty="0"/>
          </a:p>
        </p:txBody>
      </p:sp>
      <p:sp>
        <p:nvSpPr>
          <p:cNvPr id="5" name="Text 3"/>
          <p:cNvSpPr/>
          <p:nvPr/>
        </p:nvSpPr>
        <p:spPr>
          <a:xfrm>
            <a:off x="4125278" y="1719412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uk-UA" sz="585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1 043.8</a:t>
            </a:r>
            <a:endParaRPr lang="en-US" sz="5850" dirty="0"/>
          </a:p>
        </p:txBody>
      </p:sp>
      <p:sp>
        <p:nvSpPr>
          <p:cNvPr id="6" name="Text 4"/>
          <p:cNvSpPr/>
          <p:nvPr/>
        </p:nvSpPr>
        <p:spPr>
          <a:xfrm>
            <a:off x="4231719" y="244309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млн грн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125278" y="2903698"/>
            <a:ext cx="304811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ЗАГАЛЬНИЙ фонд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456884" y="2067286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uk-UA" sz="585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84.7</a:t>
            </a:r>
            <a:endParaRPr lang="en-US" sz="5850" dirty="0"/>
          </a:p>
        </p:txBody>
      </p:sp>
      <p:sp>
        <p:nvSpPr>
          <p:cNvPr id="9" name="Text 7"/>
          <p:cNvSpPr/>
          <p:nvPr/>
        </p:nvSpPr>
        <p:spPr>
          <a:xfrm>
            <a:off x="7563326" y="27313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млн грн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56884" y="3152173"/>
            <a:ext cx="304811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СПЕЦІАЛЬНИЙ фонд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10788491" y="2524482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r>
              <a:rPr lang="uk-UA" sz="585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44</a:t>
            </a:r>
            <a:endParaRPr lang="en-US" sz="5850" dirty="0"/>
          </a:p>
        </p:txBody>
      </p:sp>
      <p:sp>
        <p:nvSpPr>
          <p:cNvPr id="12" name="Text 10"/>
          <p:cNvSpPr/>
          <p:nvPr/>
        </p:nvSpPr>
        <p:spPr>
          <a:xfrm>
            <a:off x="10894933" y="355627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бюджетних програм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793790" y="4976574"/>
            <a:ext cx="304800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r>
              <a:rPr lang="uk-UA" sz="585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5850" dirty="0"/>
          </a:p>
        </p:txBody>
      </p:sp>
      <p:sp>
        <p:nvSpPr>
          <p:cNvPr id="14" name="Text 12"/>
          <p:cNvSpPr/>
          <p:nvPr/>
        </p:nvSpPr>
        <p:spPr>
          <a:xfrm>
            <a:off x="900113" y="60083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міських програм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4125278" y="4976574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11</a:t>
            </a:r>
            <a:endParaRPr lang="en-US" sz="5850" dirty="0"/>
          </a:p>
        </p:txBody>
      </p:sp>
      <p:sp>
        <p:nvSpPr>
          <p:cNvPr id="16" name="Text 14"/>
          <p:cNvSpPr/>
          <p:nvPr/>
        </p:nvSpPr>
        <p:spPr>
          <a:xfrm>
            <a:off x="4231719" y="60083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ГРК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7456884" y="4976574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r>
              <a:rPr lang="uk-UA" sz="585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07</a:t>
            </a:r>
            <a:endParaRPr lang="en-US" sz="5850" dirty="0"/>
          </a:p>
        </p:txBody>
      </p:sp>
      <p:sp>
        <p:nvSpPr>
          <p:cNvPr id="18" name="Text 16"/>
          <p:cNvSpPr/>
          <p:nvPr/>
        </p:nvSpPr>
        <p:spPr>
          <a:xfrm>
            <a:off x="7563326" y="60083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РК нижчого рівня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10788491" y="4976574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uk-UA" sz="5850" dirty="0" smtClean="0"/>
              <a:t>32</a:t>
            </a:r>
            <a:endParaRPr lang="en-US" sz="5850" dirty="0"/>
          </a:p>
        </p:txBody>
      </p:sp>
      <p:sp>
        <p:nvSpPr>
          <p:cNvPr id="20" name="Text 18"/>
          <p:cNvSpPr/>
          <p:nvPr/>
        </p:nvSpPr>
        <p:spPr>
          <a:xfrm>
            <a:off x="10894933" y="60083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одержувачів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793790" y="7104869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виконання річного показника видатків – </a:t>
            </a:r>
            <a:r>
              <a:rPr lang="uk-UA" sz="28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20,4</a:t>
            </a:r>
            <a:r>
              <a:rPr lang="en-US" sz="2800" dirty="0" smtClean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</a:t>
            </a:r>
            <a:r>
              <a:rPr lang="en-US" sz="28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%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8301" y="750468"/>
            <a:ext cx="9643824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uk-UA" sz="32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</a:t>
            </a:r>
            <a:r>
              <a:rPr lang="en-US" sz="32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идатк</a:t>
            </a:r>
            <a:r>
              <a:rPr lang="uk-UA" sz="32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</a:t>
            </a:r>
            <a:r>
              <a:rPr lang="en-US" sz="32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32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загального фонду </a:t>
            </a:r>
            <a:r>
              <a:rPr lang="uk-UA" sz="32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ГРК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93790" y="1246601"/>
            <a:ext cx="13042821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700"/>
              </a:lnSpc>
              <a:buNone/>
            </a:pPr>
            <a:r>
              <a:rPr lang="en-US" b="1" i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млн грн</a:t>
            </a:r>
            <a:endParaRPr lang="en-US" dirty="0"/>
          </a:p>
        </p:txBody>
      </p:sp>
      <p:sp>
        <p:nvSpPr>
          <p:cNvPr id="62" name="Text 60"/>
          <p:cNvSpPr/>
          <p:nvPr/>
        </p:nvSpPr>
        <p:spPr>
          <a:xfrm>
            <a:off x="6175177" y="6750725"/>
            <a:ext cx="2280404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endParaRPr lang="en-US" sz="1250" dirty="0"/>
          </a:p>
        </p:txBody>
      </p:sp>
      <p:sp>
        <p:nvSpPr>
          <p:cNvPr id="63" name="Text 61"/>
          <p:cNvSpPr/>
          <p:nvPr/>
        </p:nvSpPr>
        <p:spPr>
          <a:xfrm>
            <a:off x="8780621" y="6750725"/>
            <a:ext cx="2280404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endParaRPr lang="en-US" sz="1250" dirty="0"/>
          </a:p>
        </p:txBody>
      </p:sp>
      <p:sp>
        <p:nvSpPr>
          <p:cNvPr id="64" name="Text 62"/>
          <p:cNvSpPr/>
          <p:nvPr/>
        </p:nvSpPr>
        <p:spPr>
          <a:xfrm>
            <a:off x="11386066" y="6750725"/>
            <a:ext cx="2284214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endParaRPr lang="en-US" sz="125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26306"/>
              </p:ext>
            </p:extLst>
          </p:nvPr>
        </p:nvGraphicFramePr>
        <p:xfrm>
          <a:off x="487017" y="1760755"/>
          <a:ext cx="13270080" cy="606059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068957">
                  <a:extLst>
                    <a:ext uri="{9D8B030D-6E8A-4147-A177-3AD203B41FA5}">
                      <a16:colId xmlns:a16="http://schemas.microsoft.com/office/drawing/2014/main" val="1478007797"/>
                    </a:ext>
                  </a:extLst>
                </a:gridCol>
                <a:gridCol w="2216426">
                  <a:extLst>
                    <a:ext uri="{9D8B030D-6E8A-4147-A177-3AD203B41FA5}">
                      <a16:colId xmlns:a16="http://schemas.microsoft.com/office/drawing/2014/main" val="2308494191"/>
                    </a:ext>
                  </a:extLst>
                </a:gridCol>
                <a:gridCol w="2007704">
                  <a:extLst>
                    <a:ext uri="{9D8B030D-6E8A-4147-A177-3AD203B41FA5}">
                      <a16:colId xmlns:a16="http://schemas.microsoft.com/office/drawing/2014/main" val="2493587464"/>
                    </a:ext>
                  </a:extLst>
                </a:gridCol>
                <a:gridCol w="1958009">
                  <a:extLst>
                    <a:ext uri="{9D8B030D-6E8A-4147-A177-3AD203B41FA5}">
                      <a16:colId xmlns:a16="http://schemas.microsoft.com/office/drawing/2014/main" val="2255196305"/>
                    </a:ext>
                  </a:extLst>
                </a:gridCol>
                <a:gridCol w="2018984">
                  <a:extLst>
                    <a:ext uri="{9D8B030D-6E8A-4147-A177-3AD203B41FA5}">
                      <a16:colId xmlns:a16="http://schemas.microsoft.com/office/drawing/2014/main" val="1913566250"/>
                    </a:ext>
                  </a:extLst>
                </a:gridCol>
              </a:tblGrid>
              <a:tr h="649274"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Найменування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І кв. 2025 року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І кв. 2026 року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+ / -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dirty="0" smtClean="0">
                          <a:cs typeface="Alexandria" panose="020B0604020202020204" charset="-78"/>
                        </a:rPr>
                        <a:t>Питома вага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498378"/>
                  </a:ext>
                </a:extLst>
              </a:tr>
              <a:tr h="432563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Департамент освіти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453,0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557,2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104,2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53,4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8728151"/>
                  </a:ext>
                </a:extLst>
              </a:tr>
              <a:tr h="44726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Департамент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бюджету та фінансів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76,1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107,9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31,8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5262156"/>
                  </a:ext>
                </a:extLst>
              </a:tr>
              <a:tr h="384395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Управління транспорту і зв’язку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71,4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103,9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32,5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402317"/>
                  </a:ext>
                </a:extLst>
              </a:tr>
              <a:tr h="373176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Управління комунального господарства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90,0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86,2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- 3,8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8,3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131705"/>
                  </a:ext>
                </a:extLst>
              </a:tr>
              <a:tr h="377687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Виконавчий комітет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69,6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48,4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- 21,2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823160"/>
                  </a:ext>
                </a:extLst>
              </a:tr>
              <a:tr h="41744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Департамент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соціальної політики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36,3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43,9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9965333"/>
                  </a:ext>
                </a:extLst>
              </a:tr>
              <a:tr h="377687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Управління охорони здоров’я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38,9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39,2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0,3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434013"/>
                  </a:ext>
                </a:extLst>
              </a:tr>
              <a:tr h="427382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Управління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культури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29,3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37,4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8,1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6900627"/>
                  </a:ext>
                </a:extLst>
              </a:tr>
              <a:tr h="41549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Управління у справах сім’ї, молоді та спорту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10,7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4921067"/>
                  </a:ext>
                </a:extLst>
              </a:tr>
              <a:tr h="447261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Управління капітального будівництва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1,5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6,9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5,4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0,7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9448681"/>
                  </a:ext>
                </a:extLst>
              </a:tr>
              <a:tr h="447261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Управління житлового господарства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- 0,5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0,2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4726628"/>
                  </a:ext>
                </a:extLst>
              </a:tr>
              <a:tr h="649274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cs typeface="Alexandria" panose="020B0604020202020204" charset="-78"/>
                        </a:rPr>
                        <a:t>ВСЬОГО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cs typeface="Alexandria" panose="020B0604020202020204" charset="-78"/>
                        </a:rPr>
                        <a:t>876,4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1 043,8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167,4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dirty="0" smtClean="0">
                          <a:cs typeface="Alexandria" panose="020B0604020202020204" charset="-78"/>
                        </a:rPr>
                        <a:t>100,0</a:t>
                      </a:r>
                      <a:endParaRPr lang="uk-UA" sz="26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7061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27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98969"/>
            <a:ext cx="9643824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2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Аналіз видатків загального фонду за напрямками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93790" y="1057760"/>
            <a:ext cx="13042821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700"/>
              </a:lnSpc>
              <a:buNone/>
            </a:pPr>
            <a:r>
              <a:rPr lang="en-US" b="1" i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млн грн</a:t>
            </a:r>
            <a:endParaRPr lang="en-US" dirty="0"/>
          </a:p>
        </p:txBody>
      </p:sp>
      <p:sp>
        <p:nvSpPr>
          <p:cNvPr id="62" name="Text 60"/>
          <p:cNvSpPr/>
          <p:nvPr/>
        </p:nvSpPr>
        <p:spPr>
          <a:xfrm>
            <a:off x="6175177" y="6750725"/>
            <a:ext cx="2280404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endParaRPr lang="en-US" sz="1250" dirty="0"/>
          </a:p>
        </p:txBody>
      </p:sp>
      <p:sp>
        <p:nvSpPr>
          <p:cNvPr id="63" name="Text 61"/>
          <p:cNvSpPr/>
          <p:nvPr/>
        </p:nvSpPr>
        <p:spPr>
          <a:xfrm>
            <a:off x="8780621" y="6750725"/>
            <a:ext cx="2280404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endParaRPr lang="en-US" sz="1250" dirty="0"/>
          </a:p>
        </p:txBody>
      </p:sp>
      <p:sp>
        <p:nvSpPr>
          <p:cNvPr id="64" name="Text 62"/>
          <p:cNvSpPr/>
          <p:nvPr/>
        </p:nvSpPr>
        <p:spPr>
          <a:xfrm>
            <a:off x="11386066" y="6750725"/>
            <a:ext cx="2284214" cy="215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endParaRPr lang="en-US" sz="125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704730"/>
              </p:ext>
            </p:extLst>
          </p:nvPr>
        </p:nvGraphicFramePr>
        <p:xfrm>
          <a:off x="552606" y="1396641"/>
          <a:ext cx="13270080" cy="65894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003235">
                  <a:extLst>
                    <a:ext uri="{9D8B030D-6E8A-4147-A177-3AD203B41FA5}">
                      <a16:colId xmlns:a16="http://schemas.microsoft.com/office/drawing/2014/main" val="1478007797"/>
                    </a:ext>
                  </a:extLst>
                </a:gridCol>
                <a:gridCol w="1948070">
                  <a:extLst>
                    <a:ext uri="{9D8B030D-6E8A-4147-A177-3AD203B41FA5}">
                      <a16:colId xmlns:a16="http://schemas.microsoft.com/office/drawing/2014/main" val="2308494191"/>
                    </a:ext>
                  </a:extLst>
                </a:gridCol>
                <a:gridCol w="1977887">
                  <a:extLst>
                    <a:ext uri="{9D8B030D-6E8A-4147-A177-3AD203B41FA5}">
                      <a16:colId xmlns:a16="http://schemas.microsoft.com/office/drawing/2014/main" val="2493587464"/>
                    </a:ext>
                  </a:extLst>
                </a:gridCol>
                <a:gridCol w="1779104">
                  <a:extLst>
                    <a:ext uri="{9D8B030D-6E8A-4147-A177-3AD203B41FA5}">
                      <a16:colId xmlns:a16="http://schemas.microsoft.com/office/drawing/2014/main" val="2255196305"/>
                    </a:ext>
                  </a:extLst>
                </a:gridCol>
                <a:gridCol w="1561784">
                  <a:extLst>
                    <a:ext uri="{9D8B030D-6E8A-4147-A177-3AD203B41FA5}">
                      <a16:colId xmlns:a16="http://schemas.microsoft.com/office/drawing/2014/main" val="1913566250"/>
                    </a:ext>
                  </a:extLst>
                </a:gridCol>
              </a:tblGrid>
              <a:tr h="649274"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Найменування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Річний</a:t>
                      </a:r>
                      <a:r>
                        <a:rPr lang="uk-UA" sz="2200" baseline="0" dirty="0" smtClean="0">
                          <a:cs typeface="Alexandria" panose="020B0604020202020204" charset="-78"/>
                        </a:rPr>
                        <a:t> план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Видатки з початку року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Питома вага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% виконання до плану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498378"/>
                  </a:ext>
                </a:extLst>
              </a:tr>
              <a:tr h="432563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Оплата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праці і нарахування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1 980,5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494,8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47,4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25,0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8728151"/>
                  </a:ext>
                </a:extLst>
              </a:tr>
              <a:tr h="64927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Поточні трансферти підприємствам та органам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державного управління інших рівнів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1 118,1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271,5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26,0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24,3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5262156"/>
                  </a:ext>
                </a:extLst>
              </a:tr>
              <a:tr h="384395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Реверсна дотація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292,7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73,2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25,0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402317"/>
                  </a:ext>
                </a:extLst>
              </a:tr>
              <a:tr h="373176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Оплата комунальних послуг та енергоносіїв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240,6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71,3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6,8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29,6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131705"/>
                  </a:ext>
                </a:extLst>
              </a:tr>
              <a:tr h="377687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Інші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поточні видатки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176,0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40,0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22,7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823160"/>
                  </a:ext>
                </a:extLst>
              </a:tr>
              <a:tr h="41744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Предмети,</a:t>
                      </a:r>
                      <a:r>
                        <a:rPr lang="uk-UA" sz="2000" baseline="0" dirty="0" smtClean="0">
                          <a:cs typeface="Alexandria" panose="020B0604020202020204" charset="-78"/>
                        </a:rPr>
                        <a:t> матеріали, обладнання, медикаменти, продукти харчування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280,2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35,9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3,5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12,8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9965333"/>
                  </a:ext>
                </a:extLst>
              </a:tr>
              <a:tr h="377687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Соціальне забезпечення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88,7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22,2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25,0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434013"/>
                  </a:ext>
                </a:extLst>
              </a:tr>
              <a:tr h="427382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Оплата послуг (крім комунальних)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153,7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18,6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1,8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12,1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6900627"/>
                  </a:ext>
                </a:extLst>
              </a:tr>
              <a:tr h="41549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Капітальні видатки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122,4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16,3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1,6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13,3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4921067"/>
                  </a:ext>
                </a:extLst>
              </a:tr>
              <a:tr h="447261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cs typeface="Alexandria" panose="020B0604020202020204" charset="-78"/>
                        </a:rPr>
                        <a:t>Резервний фонд</a:t>
                      </a:r>
                      <a:endParaRPr lang="uk-UA" sz="2000" dirty="0">
                        <a:cs typeface="Alexandria" panose="020B0604020202020204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>
                          <a:cs typeface="Alexandria" panose="020B0604020202020204" charset="-78"/>
                        </a:rPr>
                        <a:t>201,7</a:t>
                      </a:r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2200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9448681"/>
                  </a:ext>
                </a:extLst>
              </a:tr>
              <a:tr h="649274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cs typeface="Alexandria" panose="020B0604020202020204" charset="-78"/>
                        </a:rPr>
                        <a:t>ВСЬОГО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cs typeface="Alexandria" panose="020B0604020202020204" charset="-78"/>
                        </a:rPr>
                        <a:t>4 654,6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cs typeface="Alexandria" panose="020B0604020202020204" charset="-78"/>
                        </a:rPr>
                        <a:t>1 043,8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cs typeface="Alexandria" panose="020B0604020202020204" charset="-78"/>
                        </a:rPr>
                        <a:t>100,0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cs typeface="Alexandria" panose="020B0604020202020204" charset="-78"/>
                        </a:rPr>
                        <a:t>22,4</a:t>
                      </a:r>
                      <a:endParaRPr lang="uk-UA" sz="2400" b="1" dirty="0">
                        <a:cs typeface="Alexandria" panose="020B0604020202020204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7061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221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7956" y="626983"/>
            <a:ext cx="7431881" cy="562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ВИДАТКИ СПЕЦІАЛЬНОГО ФОНДУ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787956" y="1475780"/>
            <a:ext cx="13054489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00"/>
              </a:lnSpc>
              <a:buNone/>
            </a:pPr>
            <a:r>
              <a:rPr lang="en-US" i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млн грн</a:t>
            </a:r>
            <a:endParaRPr lang="en-US" i="1" dirty="0"/>
          </a:p>
        </p:txBody>
      </p:sp>
      <p:sp>
        <p:nvSpPr>
          <p:cNvPr id="4" name="Shape 2"/>
          <p:cNvSpPr/>
          <p:nvPr/>
        </p:nvSpPr>
        <p:spPr>
          <a:xfrm>
            <a:off x="3408697" y="1895118"/>
            <a:ext cx="1305401" cy="985599"/>
          </a:xfrm>
          <a:prstGeom prst="roundRect">
            <a:avLst>
              <a:gd name="adj" fmla="val 7676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884182" y="2075140"/>
            <a:ext cx="763786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uk-UA" sz="24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84,7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4884182" y="2442210"/>
            <a:ext cx="763786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b="1" u="sng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всього</a:t>
            </a:r>
            <a:endParaRPr lang="en-US" sz="2000" b="1" u="sng" dirty="0"/>
          </a:p>
        </p:txBody>
      </p:sp>
      <p:sp>
        <p:nvSpPr>
          <p:cNvPr id="8" name="Shape 6"/>
          <p:cNvSpPr/>
          <p:nvPr/>
        </p:nvSpPr>
        <p:spPr>
          <a:xfrm>
            <a:off x="4794171" y="2871192"/>
            <a:ext cx="8958263" cy="11430"/>
          </a:xfrm>
          <a:prstGeom prst="roundRect">
            <a:avLst>
              <a:gd name="adj" fmla="val 661888"/>
            </a:avLst>
          </a:prstGeom>
          <a:solidFill>
            <a:srgbClr val="B8C3DF"/>
          </a:solidFill>
          <a:ln/>
        </p:spPr>
      </p:sp>
      <p:sp>
        <p:nvSpPr>
          <p:cNvPr id="9" name="Shape 7"/>
          <p:cNvSpPr/>
          <p:nvPr/>
        </p:nvSpPr>
        <p:spPr>
          <a:xfrm>
            <a:off x="2746058" y="2970728"/>
            <a:ext cx="2610803" cy="985599"/>
          </a:xfrm>
          <a:prstGeom prst="roundRect">
            <a:avLst>
              <a:gd name="adj" fmla="val 7676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536883" y="3150751"/>
            <a:ext cx="2251591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uk-UA" sz="24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19,3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5536883" y="3517821"/>
            <a:ext cx="3437573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БЮДЖЕТ РОЗВИТКУ (власний ресурс)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5446871" y="3946803"/>
            <a:ext cx="8305562" cy="11430"/>
          </a:xfrm>
          <a:prstGeom prst="roundRect">
            <a:avLst>
              <a:gd name="adj" fmla="val 661888"/>
            </a:avLst>
          </a:prstGeom>
          <a:solidFill>
            <a:srgbClr val="B8C3DF"/>
          </a:solidFill>
          <a:ln/>
        </p:spPr>
      </p:sp>
      <p:sp>
        <p:nvSpPr>
          <p:cNvPr id="14" name="Shape 12"/>
          <p:cNvSpPr/>
          <p:nvPr/>
        </p:nvSpPr>
        <p:spPr>
          <a:xfrm>
            <a:off x="2093357" y="4046339"/>
            <a:ext cx="3916323" cy="985599"/>
          </a:xfrm>
          <a:prstGeom prst="roundRect">
            <a:avLst>
              <a:gd name="adj" fmla="val 7676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189702" y="4154558"/>
            <a:ext cx="2251591" cy="3531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uk-UA" sz="24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61,1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6189702" y="4593431"/>
            <a:ext cx="5824061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ЦІЛЬОВІ КОШТИ БЮДЖЕТНИХ УСТАНОВ ТА ЦІЛЬОВИХ ФОНДІВ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6099691" y="5022413"/>
            <a:ext cx="7652742" cy="11430"/>
          </a:xfrm>
          <a:prstGeom prst="roundRect">
            <a:avLst>
              <a:gd name="adj" fmla="val 661888"/>
            </a:avLst>
          </a:prstGeom>
          <a:solidFill>
            <a:srgbClr val="B8C3DF"/>
          </a:solidFill>
          <a:ln/>
        </p:spPr>
      </p:sp>
      <p:sp>
        <p:nvSpPr>
          <p:cNvPr id="19" name="Shape 17"/>
          <p:cNvSpPr/>
          <p:nvPr/>
        </p:nvSpPr>
        <p:spPr>
          <a:xfrm>
            <a:off x="1440656" y="5121950"/>
            <a:ext cx="5221724" cy="985599"/>
          </a:xfrm>
          <a:prstGeom prst="roundRect">
            <a:avLst>
              <a:gd name="adj" fmla="val 7676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842403" y="5301972"/>
            <a:ext cx="2251591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endParaRPr lang="en-US" sz="2400" dirty="0">
              <a:solidFill>
                <a:srgbClr val="404155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6842403" y="5669042"/>
            <a:ext cx="4629031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КОШТИ ДЕРЖАВНОГО ТА ОБЛАСНОГО БЮДЖЕТІВ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6752392" y="6098024"/>
            <a:ext cx="7000042" cy="11430"/>
          </a:xfrm>
          <a:prstGeom prst="roundRect">
            <a:avLst>
              <a:gd name="adj" fmla="val 661888"/>
            </a:avLst>
          </a:prstGeom>
          <a:solidFill>
            <a:srgbClr val="B8C3DF"/>
          </a:solidFill>
          <a:ln/>
        </p:spPr>
      </p:sp>
      <p:sp>
        <p:nvSpPr>
          <p:cNvPr id="24" name="Shape 22"/>
          <p:cNvSpPr/>
          <p:nvPr/>
        </p:nvSpPr>
        <p:spPr>
          <a:xfrm>
            <a:off x="787956" y="6197560"/>
            <a:ext cx="6527244" cy="985599"/>
          </a:xfrm>
          <a:prstGeom prst="roundRect">
            <a:avLst>
              <a:gd name="adj" fmla="val 7676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495223" y="6377583"/>
            <a:ext cx="2251591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</a:t>
            </a:r>
            <a:r>
              <a:rPr lang="uk-UA" sz="24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,3</a:t>
            </a:r>
            <a:endParaRPr lang="en-US" sz="2400" dirty="0"/>
          </a:p>
        </p:txBody>
      </p:sp>
      <p:sp>
        <p:nvSpPr>
          <p:cNvPr id="27" name="Text 25"/>
          <p:cNvSpPr/>
          <p:nvPr/>
        </p:nvSpPr>
        <p:spPr>
          <a:xfrm>
            <a:off x="7495223" y="6744653"/>
            <a:ext cx="3525679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КОШТИ МІЖНАРОДНИХ ОРГАНІЗАЦІЙ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787956" y="7445613"/>
            <a:ext cx="13054489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виконання річного показника бюджету розвитку (власний ресурс) – </a:t>
            </a:r>
            <a:r>
              <a:rPr lang="uk-UA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4</a:t>
            </a:r>
            <a:r>
              <a:rPr lang="en-US" sz="2000" dirty="0" smtClean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,9 </a:t>
            </a:r>
            <a:r>
              <a:rPr lang="en-US" sz="2000" dirty="0">
                <a:solidFill>
                  <a:srgbClr val="404155"/>
                </a:solidFill>
                <a:latin typeface="Alexandria" panose="020B0604020202020204" charset="-78"/>
                <a:ea typeface="Nobile" pitchFamily="34" charset="-122"/>
                <a:cs typeface="Alexandria" panose="020B0604020202020204" charset="-78"/>
              </a:rPr>
              <a:t>%</a:t>
            </a:r>
            <a:endParaRPr lang="en-US" sz="2000" dirty="0">
              <a:latin typeface="Alexandria" panose="020B0604020202020204" charset="-78"/>
              <a:cs typeface="Alexandria" panose="020B0604020202020204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764</Words>
  <Application>Microsoft Office PowerPoint</Application>
  <PresentationFormat>Произвольный</PresentationFormat>
  <Paragraphs>298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Alexandria</vt:lpstr>
      <vt:lpstr>Arial</vt:lpstr>
      <vt:lpstr>Nobile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lastModifiedBy>Admin</cp:lastModifiedBy>
  <cp:revision>72</cp:revision>
  <cp:lastPrinted>2026-05-12T06:18:18Z</cp:lastPrinted>
  <dcterms:created xsi:type="dcterms:W3CDTF">2026-02-12T19:04:41Z</dcterms:created>
  <dcterms:modified xsi:type="dcterms:W3CDTF">2026-05-12T06:20:48Z</dcterms:modified>
</cp:coreProperties>
</file>